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1"/>
  </p:notesMasterIdLst>
  <p:sldIdLst>
    <p:sldId id="267" r:id="rId2"/>
    <p:sldId id="264" r:id="rId3"/>
    <p:sldId id="269" r:id="rId4"/>
    <p:sldId id="263" r:id="rId5"/>
    <p:sldId id="265" r:id="rId6"/>
    <p:sldId id="266" r:id="rId7"/>
    <p:sldId id="262" r:id="rId8"/>
    <p:sldId id="268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94660"/>
  </p:normalViewPr>
  <p:slideViewPr>
    <p:cSldViewPr>
      <p:cViewPr>
        <p:scale>
          <a:sx n="66" d="100"/>
          <a:sy n="66" d="100"/>
        </p:scale>
        <p:origin x="-103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562A7A-2E4A-45E3-BE36-B35EA779DAEA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02692C9-C87B-482E-A82E-69B379856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7C2971-AD82-49AC-AC27-49A7AF619DA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9B2ACD3-F60E-4931-BADB-D3E2183330D3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8649-867F-497D-94AA-A82F353EF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14E6-3C2D-42B0-B6C7-187F96135284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5BF0-8EFD-4E73-99DD-675F16A0A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3F59-8A94-49FF-A047-A21C92E917E6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1269F-A000-41F6-950C-844192449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FB63-901D-45CD-B962-0FDA8F5CA910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A52F2-5C26-4DE9-867A-6547193A1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E39C-9F41-489A-A7EC-C9CD98DA9BD6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15E1-C56B-4FF6-B5A1-0B5E8CBAD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9171B-D35B-4032-BEAD-4DDEA5097DC3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D709-1135-4041-87B7-EEAFD5207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D0C4-A381-4CF2-AA4B-DF501549A5E1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6EF0-C4B0-447A-A268-47596BE52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593D-8AD7-49D7-941A-C3F6F705AB3D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98B90-D575-4EAF-8918-8AB18AA73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CB0A-CAE5-4243-85B4-D4ED0CCDBE39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6333-E38E-48C3-B38B-1BA88E07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C239-04D5-4936-B818-73BC14F25A58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40DA-8895-4B82-80BC-E143A7291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42DF-5997-447B-82EB-896BEA85A38C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C4E0-B854-4B7E-97F8-845277387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9568-3187-4936-A295-828552C81602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AB4B-BC3C-4578-83EF-98EDE144E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D0227EF-8BC0-4AF4-9A89-E8D9622DF438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83662F0-41E6-46D6-8D6F-0D23FFA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7" r:id="rId2"/>
    <p:sldLayoutId id="2147483823" r:id="rId3"/>
    <p:sldLayoutId id="2147483818" r:id="rId4"/>
    <p:sldLayoutId id="2147483819" r:id="rId5"/>
    <p:sldLayoutId id="2147483824" r:id="rId6"/>
    <p:sldLayoutId id="2147483825" r:id="rId7"/>
    <p:sldLayoutId id="2147483826" r:id="rId8"/>
    <p:sldLayoutId id="2147483827" r:id="rId9"/>
    <p:sldLayoutId id="2147483820" r:id="rId10"/>
    <p:sldLayoutId id="2147483828" r:id="rId11"/>
    <p:sldLayoutId id="214748382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9.xml"/><Relationship Id="rId7" Type="http://schemas.openxmlformats.org/officeDocument/2006/relationships/image" Target="../media/image8.png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4.jpeg"/><Relationship Id="rId4" Type="http://schemas.openxmlformats.org/officeDocument/2006/relationships/tags" Target="../tags/tag16.xm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12.jpeg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17.jpeg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CAcQjRw&amp;url=http://www.chem.ucla.edu/harding/IGOC/C/cholesterol.html&amp;ei=wy9FVPH-CaarjAKWooDoBA&amp;bvm=bv.77648437,d.cWc&amp;psig=AFQjCNHNdrEX5QoQqms5lhm7f8geylZ4Pg&amp;ust=1413906748988263" TargetMode="External"/><Relationship Id="rId3" Type="http://schemas.openxmlformats.org/officeDocument/2006/relationships/tags" Target="../tags/tag24.xml"/><Relationship Id="rId7" Type="http://schemas.openxmlformats.org/officeDocument/2006/relationships/image" Target="../media/image17.jpeg"/><Relationship Id="rId2" Type="http://schemas.openxmlformats.org/officeDocument/2006/relationships/tags" Target="../tags/tag2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Lipids FA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29600" cy="4910138"/>
          </a:xfrm>
        </p:spPr>
        <p:txBody>
          <a:bodyPr/>
          <a:lstStyle/>
          <a:p>
            <a:pPr eaLnBrk="1" hangingPunct="1"/>
            <a:r>
              <a:rPr lang="en-US" smtClean="0"/>
              <a:t>SWBAT explain the structure and function of the different types of lipids.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/>
          </p:nvPr>
        </p:nvSpPr>
        <p:spPr>
          <a:xfrm>
            <a:off x="228600" y="990600"/>
            <a:ext cx="80772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Which </a:t>
            </a:r>
            <a:r>
              <a:rPr lang="en-US" dirty="0" smtClean="0"/>
              <a:t>of the following is an example of a type of</a:t>
            </a:r>
            <a:r>
              <a:rPr lang="en-US" b="1" dirty="0" smtClean="0"/>
              <a:t> triglyceride</a:t>
            </a:r>
            <a:r>
              <a:rPr lang="en-US" dirty="0" smtClean="0"/>
              <a:t>?</a:t>
            </a:r>
          </a:p>
        </p:txBody>
      </p:sp>
      <p:sp>
        <p:nvSpPr>
          <p:cNvPr id="1024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68500"/>
            <a:ext cx="41148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 fat containing 3 saturated fatty acids</a:t>
            </a:r>
            <a:endParaRPr lang="en-US" sz="2400" dirty="0" smtClean="0"/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 fat containing </a:t>
            </a:r>
            <a:r>
              <a:rPr lang="en-US" sz="2400" dirty="0" smtClean="0"/>
              <a:t>2 </a:t>
            </a:r>
            <a:r>
              <a:rPr lang="en-US" sz="2400" dirty="0" smtClean="0"/>
              <a:t>saturated fatty </a:t>
            </a:r>
            <a:r>
              <a:rPr lang="en-US" sz="2400" dirty="0" smtClean="0"/>
              <a:t>acids &amp; 1 unsaturated fatty acid</a:t>
            </a:r>
            <a:endParaRPr lang="en-US" sz="2400" dirty="0" smtClean="0"/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 fat containing 3 </a:t>
            </a:r>
            <a:r>
              <a:rPr lang="en-US" sz="2400" dirty="0" smtClean="0"/>
              <a:t>unsaturated </a:t>
            </a:r>
            <a:r>
              <a:rPr lang="en-US" sz="2400" dirty="0" smtClean="0"/>
              <a:t>fatty acids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All </a:t>
            </a:r>
            <a:r>
              <a:rPr lang="en-US" sz="2400" dirty="0" smtClean="0"/>
              <a:t>of the above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886200" y="5029200"/>
          <a:ext cx="1439017" cy="1617663"/>
        </p:xfrm>
        <a:graphic>
          <a:graphicData uri="http://schemas.openxmlformats.org/presentationml/2006/ole">
            <p:oleObj spid="_x0000_s10244" name="Chart" r:id="rId6" imgW="4572000" imgH="5143470" progId="MSGraph.Chart.8">
              <p:embed followColorScheme="full"/>
            </p:oleObj>
          </a:graphicData>
        </a:graphic>
      </p:graphicFrame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219200" y="6248400"/>
            <a:ext cx="2165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eufic.org     aafp.org      mpkb.org   </a:t>
            </a:r>
          </a:p>
        </p:txBody>
      </p:sp>
      <p:pic>
        <p:nvPicPr>
          <p:cNvPr id="10247" name="Picture 13" descr="http://www.aafp.org/afp/2009/0815/afp20090815p345-f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0838" y="3352800"/>
            <a:ext cx="3713162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6" descr="http://www.eufic.org/upl/1/default/img/Triglyceride(3).JPG"/>
          <p:cNvPicPr>
            <a:picLocks noChangeAspect="1" noChangeArrowheads="1"/>
          </p:cNvPicPr>
          <p:nvPr/>
        </p:nvPicPr>
        <p:blipFill>
          <a:blip r:embed="rId8" cstate="print"/>
          <a:srcRect t="14425"/>
          <a:stretch>
            <a:fillRect/>
          </a:stretch>
        </p:blipFill>
        <p:spPr bwMode="auto">
          <a:xfrm>
            <a:off x="5715000" y="1447800"/>
            <a:ext cx="2906713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0" descr="http://mpkb.org/_media/home/pathogenesis/vitamind/secosteroid.jpg"/>
          <p:cNvPicPr>
            <a:picLocks noChangeAspect="1" noChangeArrowheads="1"/>
          </p:cNvPicPr>
          <p:nvPr/>
        </p:nvPicPr>
        <p:blipFill>
          <a:blip r:embed="rId9" cstate="print"/>
          <a:srcRect b="50000"/>
          <a:stretch>
            <a:fillRect/>
          </a:stretch>
        </p:blipFill>
        <p:spPr bwMode="auto">
          <a:xfrm>
            <a:off x="0" y="5424487"/>
            <a:ext cx="33337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1"/>
          <p:cNvSpPr/>
          <p:nvPr>
            <p:custDataLst>
              <p:tags r:id="rId4"/>
            </p:custDataLst>
          </p:nvPr>
        </p:nvSpPr>
        <p:spPr>
          <a:xfrm rot="10800000">
            <a:off x="172720" y="4839377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 animBg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2 Which </a:t>
            </a:r>
            <a:r>
              <a:rPr lang="en-US" sz="2400" dirty="0" smtClean="0"/>
              <a:t>of the following types of fats (triglycerides) would be an oil at room temperature and would be healthier to eat since its bent carbon &amp; hydrogen chains and don’t stack well?</a:t>
            </a:r>
          </a:p>
        </p:txBody>
      </p:sp>
      <p:sp>
        <p:nvSpPr>
          <p:cNvPr id="1024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68500"/>
            <a:ext cx="51816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Unsaturated fat WITHOUT any C to C double bonds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Saturated fat WITHOUT any C to C double bonds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Unsaturated fat containing  C=C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Saturated fat containing  C=C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Steroids like testosterone hormone or cholesterol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7010400" y="1524000"/>
          <a:ext cx="1624013" cy="1825625"/>
        </p:xfrm>
        <a:graphic>
          <a:graphicData uri="http://schemas.openxmlformats.org/presentationml/2006/ole">
            <p:oleObj spid="_x0000_s30722" name="Chart" r:id="rId6" imgW="4572000" imgH="5143470" progId="MSGraph.Chart.8">
              <p:embed followColorScheme="full"/>
            </p:oleObj>
          </a:graphicData>
        </a:graphic>
      </p:graphicFrame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219200" y="6248400"/>
            <a:ext cx="2165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eufic.org     aafp.org      mpkb.org   </a:t>
            </a:r>
          </a:p>
        </p:txBody>
      </p:sp>
      <p:pic>
        <p:nvPicPr>
          <p:cNvPr id="10247" name="Picture 13" descr="http://www.aafp.org/afp/2009/0815/afp20090815p345-f1.gif"/>
          <p:cNvPicPr>
            <a:picLocks noChangeAspect="1" noChangeArrowheads="1"/>
          </p:cNvPicPr>
          <p:nvPr/>
        </p:nvPicPr>
        <p:blipFill>
          <a:blip r:embed="rId7" cstate="print"/>
          <a:srcRect l="9876"/>
          <a:stretch>
            <a:fillRect/>
          </a:stretch>
        </p:blipFill>
        <p:spPr bwMode="auto">
          <a:xfrm>
            <a:off x="5715000" y="3562350"/>
            <a:ext cx="33464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0" descr="http://mpkb.org/_media/home/pathogenesis/vitamind/secosteroid.jpg"/>
          <p:cNvPicPr>
            <a:picLocks noChangeAspect="1" noChangeArrowheads="1"/>
          </p:cNvPicPr>
          <p:nvPr/>
        </p:nvPicPr>
        <p:blipFill>
          <a:blip r:embed="rId8" cstate="print"/>
          <a:srcRect b="50000"/>
          <a:stretch>
            <a:fillRect/>
          </a:stretch>
        </p:blipFill>
        <p:spPr bwMode="auto">
          <a:xfrm>
            <a:off x="1676400" y="5181600"/>
            <a:ext cx="33337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1"/>
          <p:cNvSpPr/>
          <p:nvPr>
            <p:custDataLst>
              <p:tags r:id="rId4"/>
            </p:custDataLst>
          </p:nvPr>
        </p:nvSpPr>
        <p:spPr>
          <a:xfrm>
            <a:off x="243840" y="373380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 animBg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3185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 Which </a:t>
            </a:r>
            <a:r>
              <a:rPr lang="en-US" dirty="0" smtClean="0"/>
              <a:t>type of lipid makes up the majority of the cell membrane?</a:t>
            </a:r>
          </a:p>
        </p:txBody>
      </p:sp>
      <p:sp>
        <p:nvSpPr>
          <p:cNvPr id="11267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phospholipids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waxes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steroids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triglycerides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7391400" y="4894263"/>
          <a:ext cx="1689100" cy="1900237"/>
        </p:xfrm>
        <a:graphic>
          <a:graphicData uri="http://schemas.openxmlformats.org/presentationml/2006/ole">
            <p:oleObj spid="_x0000_s11268" name="Chart" r:id="rId6" imgW="4572000" imgH="5143470" progId="MSGraph.Chart.8">
              <p:embed followColorScheme="full"/>
            </p:oleObj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304800" y="16764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1270" name="Picture 8" descr="http://alevelnotes.com/content_images/i38_phospholipid.gif"/>
          <p:cNvPicPr>
            <a:picLocks noChangeAspect="1" noChangeArrowheads="1"/>
          </p:cNvPicPr>
          <p:nvPr/>
        </p:nvPicPr>
        <p:blipFill>
          <a:blip r:embed="rId7" cstate="print"/>
          <a:srcRect r="32504"/>
          <a:stretch>
            <a:fillRect/>
          </a:stretch>
        </p:blipFill>
        <p:spPr bwMode="auto">
          <a:xfrm>
            <a:off x="6462713" y="1128713"/>
            <a:ext cx="2681287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0" descr="http://mpkb.org/_media/home/pathogenesis/vitamind/secosteroid.jpg"/>
          <p:cNvPicPr>
            <a:picLocks noChangeAspect="1" noChangeArrowheads="1"/>
          </p:cNvPicPr>
          <p:nvPr/>
        </p:nvPicPr>
        <p:blipFill>
          <a:blip r:embed="rId8" cstate="print"/>
          <a:srcRect l="20448" b="50000"/>
          <a:stretch>
            <a:fillRect/>
          </a:stretch>
        </p:blipFill>
        <p:spPr bwMode="auto">
          <a:xfrm>
            <a:off x="3811588" y="1173163"/>
            <a:ext cx="26511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0" descr="http://api.demandmedia.com/DM-Resize/cdn-write.demandstudios.com/upload/7000/000/70/4/107074.jpg?w=400&amp;h=400&amp;keep_ratio=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163" y="4006850"/>
            <a:ext cx="3419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1"/>
          <p:cNvSpPr>
            <a:spLocks noChangeArrowheads="1"/>
          </p:cNvSpPr>
          <p:nvPr/>
        </p:nvSpPr>
        <p:spPr bwMode="auto">
          <a:xfrm>
            <a:off x="4419600" y="6407150"/>
            <a:ext cx="21558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essortment.com    alevelnotes.com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 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80010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4 Phospholipids </a:t>
            </a:r>
            <a:r>
              <a:rPr lang="en-US" dirty="0" smtClean="0"/>
              <a:t>contain:</a:t>
            </a:r>
          </a:p>
        </p:txBody>
      </p:sp>
      <p:sp>
        <p:nvSpPr>
          <p:cNvPr id="12291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00200"/>
            <a:ext cx="57150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 hydro</a:t>
            </a:r>
            <a:r>
              <a:rPr lang="en-US" sz="2400" b="1" dirty="0" smtClean="0"/>
              <a:t>phobic</a:t>
            </a:r>
            <a:r>
              <a:rPr lang="en-US" sz="2400" dirty="0" smtClean="0"/>
              <a:t> </a:t>
            </a:r>
            <a:r>
              <a:rPr lang="en-US" sz="2400" dirty="0" smtClean="0"/>
              <a:t>polar phosphate head </a:t>
            </a:r>
            <a:r>
              <a:rPr lang="en-US" sz="2400" dirty="0" smtClean="0"/>
              <a:t>&amp; 2 </a:t>
            </a:r>
            <a:r>
              <a:rPr lang="en-US" sz="2400" dirty="0" smtClean="0"/>
              <a:t>hydro</a:t>
            </a:r>
            <a:r>
              <a:rPr lang="en-US" sz="2400" b="1" dirty="0" smtClean="0"/>
              <a:t>philic </a:t>
            </a:r>
            <a:r>
              <a:rPr lang="en-US" sz="2400" dirty="0" err="1" smtClean="0"/>
              <a:t>nonpolar</a:t>
            </a:r>
            <a:r>
              <a:rPr lang="en-US" sz="2400" dirty="0" smtClean="0"/>
              <a:t> fatty acid </a:t>
            </a:r>
            <a:r>
              <a:rPr lang="en-US" sz="2400" dirty="0" smtClean="0"/>
              <a:t>tails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2400" dirty="0" smtClean="0"/>
              <a:t>A hydro</a:t>
            </a:r>
            <a:r>
              <a:rPr lang="en-US" sz="2400" b="1" dirty="0" smtClean="0"/>
              <a:t>philic</a:t>
            </a:r>
            <a:r>
              <a:rPr lang="en-US" sz="2400" dirty="0" smtClean="0"/>
              <a:t> </a:t>
            </a:r>
            <a:r>
              <a:rPr lang="en-US" sz="2400" dirty="0" smtClean="0"/>
              <a:t>polar phosphate </a:t>
            </a:r>
            <a:r>
              <a:rPr lang="en-US" sz="2400" dirty="0" smtClean="0"/>
              <a:t>head </a:t>
            </a:r>
            <a:r>
              <a:rPr lang="en-US" sz="2400" dirty="0" smtClean="0"/>
              <a:t>&amp; 2 hydro</a:t>
            </a:r>
            <a:r>
              <a:rPr lang="en-US" sz="2400" b="1" dirty="0" smtClean="0"/>
              <a:t>phobic</a:t>
            </a:r>
            <a:r>
              <a:rPr lang="en-US" sz="2400" dirty="0" smtClean="0"/>
              <a:t> </a:t>
            </a:r>
            <a:r>
              <a:rPr lang="en-US" sz="2400" dirty="0" err="1" smtClean="0"/>
              <a:t>nonpolar</a:t>
            </a:r>
            <a:r>
              <a:rPr lang="en-US" sz="2400" dirty="0" smtClean="0"/>
              <a:t> </a:t>
            </a:r>
            <a:r>
              <a:rPr lang="en-US" sz="2400" dirty="0" smtClean="0"/>
              <a:t>fatty </a:t>
            </a:r>
            <a:r>
              <a:rPr lang="en-US" sz="2400" dirty="0" smtClean="0"/>
              <a:t>acid tails</a:t>
            </a:r>
            <a:endParaRPr lang="en-US" sz="2400" dirty="0" smtClean="0"/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>
            <a:off x="228600" y="2935288"/>
            <a:ext cx="415925" cy="722312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294" name="Picture 8" descr="http://myhome.sunyocc.edu/~weiskirl/Alcamo_membran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638" y="3889375"/>
            <a:ext cx="44958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http://alevelnotes.com/content_images/i38_phospholipid.gif"/>
          <p:cNvPicPr>
            <a:picLocks noChangeAspect="1" noChangeArrowheads="1"/>
          </p:cNvPicPr>
          <p:nvPr/>
        </p:nvPicPr>
        <p:blipFill>
          <a:blip r:embed="rId6" cstate="print"/>
          <a:srcRect r="32504"/>
          <a:stretch>
            <a:fillRect/>
          </a:stretch>
        </p:blipFill>
        <p:spPr bwMode="auto">
          <a:xfrm>
            <a:off x="6326188" y="762000"/>
            <a:ext cx="2817812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1"/>
          <p:cNvSpPr>
            <a:spLocks noChangeArrowheads="1"/>
          </p:cNvSpPr>
          <p:nvPr/>
        </p:nvSpPr>
        <p:spPr bwMode="auto">
          <a:xfrm>
            <a:off x="3524250" y="6457950"/>
            <a:ext cx="325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http://myhome.sunyocc.edu/~weiskirl/Alcamo_membrane.gif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/>
          </p:cNvSpPr>
          <p:nvPr>
            <p:ph type="title"/>
          </p:nvPr>
        </p:nvSpPr>
        <p:spPr>
          <a:xfrm>
            <a:off x="350838" y="604838"/>
            <a:ext cx="7878762" cy="5413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5 Which </a:t>
            </a:r>
            <a:r>
              <a:rPr lang="en-US" sz="2800" dirty="0" smtClean="0"/>
              <a:t>is an example of a steroid?</a:t>
            </a:r>
          </a:p>
        </p:txBody>
      </p:sp>
      <p:sp>
        <p:nvSpPr>
          <p:cNvPr id="13315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dirty="0" smtClean="0"/>
              <a:t>Fatty acids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dirty="0" smtClean="0"/>
              <a:t>Sex hormones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dirty="0" smtClean="0"/>
              <a:t>Phospholipids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dirty="0" smtClean="0"/>
              <a:t>Olive </a:t>
            </a:r>
            <a:r>
              <a:rPr lang="en-US" sz="3200" dirty="0" smtClean="0"/>
              <a:t>Oil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dirty="0" smtClean="0"/>
              <a:t>Triglycerides</a:t>
            </a:r>
            <a:endParaRPr lang="en-US" sz="3200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838200" y="4495800"/>
          <a:ext cx="2097088" cy="2359025"/>
        </p:xfrm>
        <a:graphic>
          <a:graphicData uri="http://schemas.openxmlformats.org/presentationml/2006/ole">
            <p:oleObj spid="_x0000_s13316" name="Chart" r:id="rId7" imgW="4572000" imgH="5143470" progId="MSGraph.Chart.8">
              <p:embed followColorScheme="full"/>
            </p:oleObj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73038" y="2252663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3318" name="Picture 10" descr="http://api.demandmedia.com/DM-Resize/cdn-write.demandstudios.com/upload/7000/000/70/4/107074.jpg?w=400&amp;h=400&amp;keep_ratio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4600" y="1679575"/>
            <a:ext cx="24384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http://wps.prenhall.com/wps/media/objects/476/488316/Instructor_Resources/Chapter_19/FG19_06-01_01un.JPG"/>
          <p:cNvPicPr>
            <a:picLocks noChangeAspect="1" noChangeArrowheads="1"/>
          </p:cNvPicPr>
          <p:nvPr/>
        </p:nvPicPr>
        <p:blipFill>
          <a:blip r:embed="rId9" cstate="print"/>
          <a:srcRect t="55424"/>
          <a:stretch>
            <a:fillRect/>
          </a:stretch>
        </p:blipFill>
        <p:spPr bwMode="auto">
          <a:xfrm>
            <a:off x="4724400" y="5105400"/>
            <a:ext cx="42640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0" descr="http://telstar.ote.cmu.edu/biology/membranepage/images/phospholipid.jpg"/>
          <p:cNvPicPr>
            <a:picLocks noChangeAspect="1" noChangeArrowheads="1"/>
          </p:cNvPicPr>
          <p:nvPr/>
        </p:nvPicPr>
        <p:blipFill>
          <a:blip r:embed="rId10" cstate="print"/>
          <a:srcRect l="12762" t="6223"/>
          <a:stretch>
            <a:fillRect/>
          </a:stretch>
        </p:blipFill>
        <p:spPr bwMode="auto">
          <a:xfrm>
            <a:off x="6403975" y="1227138"/>
            <a:ext cx="2257425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724400" y="2608263"/>
            <a:ext cx="76200" cy="439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7600" y="1146175"/>
            <a:ext cx="2565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Structure of triglycerides: fats &amp; oils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1088" y="5241925"/>
            <a:ext cx="1295400" cy="1616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Structure of sex hormones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 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6 What </a:t>
            </a:r>
            <a:r>
              <a:rPr lang="en-US" dirty="0" smtClean="0"/>
              <a:t>is the function of a triglyceride?</a:t>
            </a:r>
          </a:p>
        </p:txBody>
      </p:sp>
      <p:sp>
        <p:nvSpPr>
          <p:cNvPr id="14339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648200" cy="4572000"/>
          </a:xfrm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Stores and transfers genetic information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Long term energy storage, as well as insulation &amp; protection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Control the rate of reactions</a:t>
            </a:r>
          </a:p>
          <a:p>
            <a:pPr marL="514350" indent="-514350" eaLnBrk="1" hangingPunct="1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en-US" sz="3200" smtClean="0"/>
              <a:t>Help to fight disease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869956" y="4724400"/>
          <a:ext cx="1896094" cy="2133600"/>
        </p:xfrm>
        <a:graphic>
          <a:graphicData uri="http://schemas.openxmlformats.org/presentationml/2006/ole">
            <p:oleObj spid="_x0000_s14340" name="Chart" r:id="rId6" imgW="4572000" imgH="5143470" progId="MSGraph.Chart.8">
              <p:embed followColorScheme="full"/>
            </p:oleObj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0" y="3048000"/>
            <a:ext cx="647700" cy="6477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4342" name="Picture 10" descr="http://api.demandmedia.com/DM-Resize/cdn-write.demandstudios.com/upload/7000/000/70/4/107074.jpg?w=400&amp;h=400&amp;keep_ratio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1295400"/>
            <a:ext cx="24384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7 What </a:t>
            </a:r>
            <a:r>
              <a:rPr lang="en-US" dirty="0" smtClean="0"/>
              <a:t>is the function of hormones such as the steroid hormones?</a:t>
            </a:r>
          </a:p>
        </p:txBody>
      </p:sp>
      <p:sp>
        <p:nvSpPr>
          <p:cNvPr id="1028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648200" cy="45720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Communication &amp; cooperation between cells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Short term energy storage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Structural building materials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Compose the bilayer cell membrane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6383728" y="4038600"/>
          <a:ext cx="2449121" cy="2755900"/>
        </p:xfrm>
        <a:graphic>
          <a:graphicData uri="http://schemas.openxmlformats.org/presentationml/2006/ole">
            <p:oleObj spid="_x0000_s15364" name="Chart" r:id="rId6" imgW="4572000" imgH="5143470" progId="MSGraph.Chart.8">
              <p:embed followColorScheme="full"/>
            </p:oleObj>
          </a:graphicData>
        </a:graphic>
      </p:graphicFrame>
      <p:pic>
        <p:nvPicPr>
          <p:cNvPr id="15365" name="Picture 8" descr="http://wps.prenhall.com/wps/media/objects/476/488316/Instructor_Resources/Chapter_19/FG19_06-01_01un.JPG"/>
          <p:cNvPicPr>
            <a:picLocks noChangeAspect="1" noChangeArrowheads="1"/>
          </p:cNvPicPr>
          <p:nvPr/>
        </p:nvPicPr>
        <p:blipFill>
          <a:blip r:embed="rId7" cstate="print"/>
          <a:srcRect t="55424"/>
          <a:stretch>
            <a:fillRect/>
          </a:stretch>
        </p:blipFill>
        <p:spPr bwMode="auto">
          <a:xfrm>
            <a:off x="4874338" y="1295401"/>
            <a:ext cx="41172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037589" y="1645920"/>
            <a:ext cx="3903663" cy="1316735"/>
          </a:xfrm>
          <a:prstGeom prst="roundRect">
            <a:avLst/>
          </a:prstGeom>
          <a:noFill/>
          <a:ln w="25400">
            <a:solidFill>
              <a:schemeClr val="fol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8 What </a:t>
            </a:r>
            <a:r>
              <a:rPr lang="en-US" dirty="0" smtClean="0"/>
              <a:t>is the cholesterol considered a steroid?</a:t>
            </a:r>
          </a:p>
        </p:txBody>
      </p:sp>
      <p:sp>
        <p:nvSpPr>
          <p:cNvPr id="1028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648200" cy="45720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They have a similar hydrophobic structure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The both contain rings made mostly of Carbon and Hydrogen atoms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They are both </a:t>
            </a:r>
            <a:r>
              <a:rPr lang="en-US" sz="3200" dirty="0" err="1" smtClean="0"/>
              <a:t>nonpolar</a:t>
            </a:r>
            <a:r>
              <a:rPr lang="en-US" sz="3200" dirty="0" smtClean="0"/>
              <a:t> covalent</a:t>
            </a:r>
          </a:p>
          <a:p>
            <a:pPr marL="514350" indent="-514350" eaLnBrk="1" fontAlgn="auto" hangingPunct="1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smtClean="0"/>
              <a:t>All of the above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7789648" y="5334000"/>
          <a:ext cx="1354352" cy="1524000"/>
        </p:xfrm>
        <a:graphic>
          <a:graphicData uri="http://schemas.openxmlformats.org/presentationml/2006/ole">
            <p:oleObj spid="_x0000_s31746" name="Chart" r:id="rId6" imgW="4572000" imgH="5143470" progId="MSGraph.Chart.8">
              <p:embed followColorScheme="full"/>
            </p:oleObj>
          </a:graphicData>
        </a:graphic>
      </p:graphicFrame>
      <p:pic>
        <p:nvPicPr>
          <p:cNvPr id="15365" name="Picture 8" descr="http://wps.prenhall.com/wps/media/objects/476/488316/Instructor_Resources/Chapter_19/FG19_06-01_01un.JPG"/>
          <p:cNvPicPr>
            <a:picLocks noChangeAspect="1" noChangeArrowheads="1"/>
          </p:cNvPicPr>
          <p:nvPr/>
        </p:nvPicPr>
        <p:blipFill>
          <a:blip r:embed="rId7" cstate="print"/>
          <a:srcRect t="55424"/>
          <a:stretch>
            <a:fillRect/>
          </a:stretch>
        </p:blipFill>
        <p:spPr bwMode="auto">
          <a:xfrm>
            <a:off x="5181600" y="1219200"/>
            <a:ext cx="39624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AutoShape 4" descr="data:image/jpeg;base64,/9j/4AAQSkZJRgABAQAAAQABAAD/2wCEAAkGBxEHEBMSEhMVExUXFxcXFRUYFhgaHBgYGxsXFxkcExkaHSsiHRwpHBcXITIiJTUrLjouGCIzODMtQywtLy0BCgoKBQUFDgUFDisZExkrKysrKysrKysrKysrKysrKysrKysrKysrKysrKysrKysrKysrKysrKysrKysrKysrK//AABEIAIoBJAMBIgACEQEDEQH/xAAbAAEBAAIDAQAAAAAAAAAAAAAABQQGAQIDB//EAEQQAAICAQMBBQQFCAcIAwAAAAECAAMRBAUhEgYTMUFRIjJhcTNCcoGRBxQVNDVSYnMjVIKSobGzQ0R0g6KywfAkZJP/xAAUAQEAAAAAAAAAAAAAAAAAAAAA/8QAFBEBAAAAAAAAAAAAAAAAAAAAAP/aAAwDAQACEQMRAD8A+4xEQEREBERAREQEREBERAREQEREBERAREQJm0bodUWptUV6isA2Vg5BByA9RPvVnB58Qcg8ynJ+77WNwCsrd3dXk1WgZKE+OR9ZDgdS+BA+AI6bRuh1Raq1RXqEANlYOQQeA9RPvVnB58QeDzApxEQETrZYKgWYhQOSScAD4kzF27ddPufV3F1dvSQG6HVsZ8M4PwP4H0gZkREBERAREQEREBERAREQEREBERAREQEREBERAREQEREBERARJW/ah9OdP0E+1eqkAgdQIYkc/L/CeW0bgfb70tk6h61GOrpxjAJUYH3wLUSD2Y1Vm6abTal7Cr2L1WVeQJBzWAeQVPHr7JzL0BJHabTK1LX9RrsoV7K7QASmFywx5qQMFfP8CK81H8rGv/R+z6xs4LV9APxchR/nAm9jPykN2yHRptKe9RFa82WdFSFsjCsFZmOQcDA4B5mzrt+s1P02qCeHs6esL8wXsLk/MdM1P8hWwfoba1tYf0mpbvW+z7qD5Yyfmxn0WBJXs5pchnr75hyGuJtI+z1kgfdO+67WdSVtpYV31git8ZBHia7QPerOBx4jxGDKcQMDatzGvDKV7u1MC2onJQnw5+spwSGHBx8CBnyZu22HUlbqmFd6AhHIyGB5KWge8hx8weRPTatyGvDAqa7UIFtROShPhz5qfEN4EfeAGfElX9otLUxQWd648a6QbXH2lrBK/fidTuOpv+i0pH8V1grHzAQO33ECBXiQ7tNuCqXF9TWDBWkVdFbequ5ZnBI4DjGDyVPhM/atyTc0LKCrKemytuHrcYJWweR5B9CCCCQQYGbERAREQEREBERAREQEREBERAREQEREBERARJGr3xQ7U6dDqLl95UOFrPl31ngny5bHIBnkNo1Ooy9uqdLfqCoAV1/DoYHvM8Al/TgLAsW0JdjqVW6TlcgHB9RnwPxmPbttb4woUBushQoy+QQxOM548R6nOZgfpizbONaoRf6wme6+dmcmn+0Sv8UtKwcAg5B5BHn8oHzjsp2/G77xqNANGlRRrw1wfJbu26ckdA8cDzn0ifJ+xG3CrtPuzY4VVIPxs6G/8NPrEBPnH5aaX3WnRbfWcPqtUqnz/o0BZ2xn6uVP3T6FqtVXo1L2OtajxZmCgfMniarTbVv27VWq3Umn0zmolWAd7XCu1RYYdVWtQWXIHeL6wNq0tC6VErQYVFCqPQAYA/AT1iICIiAmDr9o0+4sGtqSwgY9oZ4znDeoyM4MzogedFCaZQqKqKPBVAAHyAnpEQEkbttjl/znTdK6hQAQThLkGSK7iB8T0vglST4gsprxAwtq3JNzQsoKsp6bK24etxglbB5HkHjggggkEGZsgdpaToA2tpGLkCqVHheucLVZ8cselvFS3mCwPt+ba7VH2766F/dpTrf/APW32f8AogWfCSb+0mlrJVbO+ceKUq1zD7QrB6fvxOB2cof6Xr1B4+mcuDjz6Pc/ASpTStChUUKo8FUAAfICB2HMTmICIiAiIgIiICIiAicZnMBE4BzOYGNuOsXb6mtfJC44AySSQAAPUkgSYNJqd2Ob2Onq8qKm9tv51o8Ps14+0fCevav9Uf7VX+okrwPHR6SvQoK6kVEHgqgAD7hPaJx1CAIzIz7K2iPXo3FPOWpYZpbwzhRzW3jynHOSrS1EDQtksvo3TcLPzR+8sTSAr119KlVuyS+fdORjjPHgJsZ0mt130l6adf3KF6n++2wY/BB8512v9oa37Gm/ytlyBMo2HT0sHKd448HtJsYefslycfdid940DaxVashbqz1VORxnwKv59DDg4+fiBKEQMPateNxrD9JQ5Kuje8jjhlb5HzHBGCODMyRN0Q7RadWgPQQBqlAJyo921QPrJ548V+yssowcAgggjII8CPhA7REQEREBERAREQI2+kai3S0cHqt71gf3KR15HysNX4yzI2j/APla++zxWmtKU58Gf+lt/Edx/dlmAiIgIiICIiAiIgIiICInnXelpZVZSV4YAglT/EPKBqXaWi2y7WmtW50AUHubH6mzqPZrKkAvyvAyeRxPXX33GmuoVv0BdM5Cqwdqwyi5enGcgdOV97DYAM2yQO3Gps2zbtXdp/YtStnVgAeR5nI54gVNvrrHU1aFAxBIKsmTgDhWAxwB5TLmg/kY33V9otA9+rfvGNzKh6QPYCpxwB9bqm/QJHav9Uf7VX+okryN2ucV6NySAOqvknH+0SWRzATR+0VNjfpHpVsN+b4UUWM1mAM90V97HOcBsec3ifCfypbabO023HGe8OnJHwW09X+AMD7qJzEQIe1/tDW/Y03+VsuSBtdi/pHWjIz0abjPwtl+AiIgeGt1SaGtrLGCooJYnyH/AL5TA7MaZ9LpwGU1gszV1E5NSE5Wsn4Dy8B4DgCeKZ3y/q/3ehvZ5+luU4JP8CHgerZ/dGbkBERAREQEREBERAwNn0baRH6yC722WNj+Jj0j7kCj7pnxEBERAREQEREBERATC3LdattA62PU2eitQWdyPKtFyT/kPPExd31NzX06allrNiW2NaV6iq1tSpFanjqPe+LZA6fAzJ27aqtvyVBZ29+1yWd/tMefuGAPICBhHTand/pSdNUf9kjDvW8eLLV4QfCvn+Lynpf2c07Ad2podc9NtXsuM8nJwQwzzhwwPmJXiBC/SV+08ape8T+sVKcDw5uqGWX4suV4JPSJkb2E3TQ3hGWxbKLArKQwOUOCCPGVZH1Gyd0xs0r9w595cdVVnj9LXx6+8pVvUnwga7+RTTHSbJps/W7x/uZ2I/wl998bWsU0aC4jg3EkUqeRjrH0hGDlUz6ErIXYfs8b9u0q6iw2VLUAtCjpQjnm7nNh+Bwv8PnN2RBWAAAAPADgD5QNc12016atr9VcLbBjFljJXXXkgYqRwUQYyMnqYg4LGZH6It2s9WjcBPPTWEmv/ksPaqP95f4R4z17U6n82o+tywHsm8HzPjQjMPD0xKels72tG9VB8/MZ+sAfxwYGDoN6r1T904am7Ge6swGI9az7ti/FSceeJpfbTb+97Q7NZjPGoz/ywCP8bBN+1+gq3FOi1A48RnxB9VI5U/EczUt12bUV67RFNQG6RqFre1OuysOqlhkEB/cXpLDPHPVA2rc90q2teqxsZ4VACzufStFBZ2+ABk9qtVu/vk6Sn91SDc49GcZWseOQuW9GWZu3bRXoCXHVZYRhrbD1O3zPgByfZUAegmfA1/S7PpHssp6K2CBCFyhZCerLHA7xScZ6mJzjjznsdnu0n6tqXX0ruHfJ+JIsH9/HwnTbdb3utvT2sAcZOoxxgcB0FQ/sEy7AjnctTpPptMWH79Dd5xxyUOH9eFDTF1W7De8afSuwLZ76wKytRX4HIcApa3IUEZ4LY9mbFEDy0unTSItdahEUBVUDAAHAAnrEQEREBERAREQEREBERAREQEREBERAREQI2s/aWl/4bV/6mjlmRtZ+0tL/AMNq/wDU0cswEREBERAi9i/2fpv5ay1IvYv9n6b+WstQIXaRPzxqqFdFch7ArC72lTAYr3TL4da5zn3h8JnbDcuo01TIyupQFXXq6WHkV6yTj5kzF3La31et09w9yunUI2LGVuqxqCuOnxH9E2efMT07K6Cza9Fp6LOnrrrVG6TkZAxwSBkQKskbn+uaP53f9kryRuf65o/nd/2QK84JxOYMDVNmZDqUtFtTLf3rVdI1GWUHJI6nKcZGeB8MTa5qOw9nb9v/AEeX6c013Ldi12ALhenuwRgjg/uzboCIiAiIgIiICIiAiIgIiICIiAiIgIiICJwWAOMjM696uM5GPXMDvOGYKMngT5z+UH8q9XZS06auiy7UADhgUTnGMHGW8fIeWMyVsPZrde3RF+8XPTpjymjr/o+sHysC8hceTEtz5QNtu7SaS7XVWraGqqqvqtuVWNSPY2nZVa0DoHFT554wAcZE25WDDIOR5GeGj0NWhrWqqtUrUdIRQAoHpiTG2V9vJfRuKx56dsmlj/CPGo/FOPVTAtxJWh3tbX7m5G093kj+D+PNNg9lxxnA9ocZAlO2xagWYhQOSScAD4kwO0xdx3GnbE67XCDwHiSx9EUcsfgATJg3e3dTjRoOjz1NgIrP8lOGt+1wvoxmTtmyV6Ju8dmvuxg324LeWQgAC1rx7qACBD7N7wdJpaKhWztVWBqKgCt1Xo3csAzr73K88cBptGh11W4IHqcOvqD4H0YeIPwPM8ty2qncwO8X2l5R1JV0Pqjrgj7prmv22/QN3hNlhH+9UKovA/8As0gdF6/ZHVz7Kg8wNwia/tfaA2dAtAdXIVNRSC1ZY8dNi8tU2fJuPLqzxKO5bvVtxCsS9je5Ug6rG8Bwo8ByMscKM8kQM+Qb9Wmu11C1Hr7nvTaVBKp1L0qGbw6ifq+PnO35jqN2wdQxpr/q9Te038+0c/2UwPHJYSvptOmkQJWqoo4CqAAB8AIHrERAREQEREBERAREQEREBERAREQEREBERAREQNf3miyzX6NkBwqanqfoZlXIqwGIwATg458pH7MaV9KtB1FVhr/NigU1OeizvHNnVX0kgshrwcfUI8+d4iBq+x9l6rE0mo1dIfVU1dAdz1sgJyAxyQzAcdXPng8zaIiAiIgeGs0leuQpYiup8mGfkR6H4yXV2aq6l7x7b0THdVWv1omPhjNh9GsLkeREtxAAYiIgIiIErXbFXqX72t3092MG2ogFhxxYrAo/hwWBI8sczI23a6tsBFanJ952JZ3Pq7sSzH5zNiAiIgIiICIiAiIgIiICIiAiIgIiICIiAiIgIiICIiB//9k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57150" y="-700088"/>
            <a:ext cx="3086100" cy="1466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0" y="3505200"/>
            <a:ext cx="27051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791200" y="4876800"/>
            <a:ext cx="2895600" cy="4572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cholesterol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AI1"/>
          <p:cNvSpPr/>
          <p:nvPr>
            <p:custDataLst>
              <p:tags r:id="rId4"/>
            </p:custDataLst>
          </p:nvPr>
        </p:nvSpPr>
        <p:spPr>
          <a:xfrm>
            <a:off x="203200" y="5562600"/>
            <a:ext cx="317500" cy="3175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0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0"/>
  <p:tag name="RESETCHARTS" val="True"/>
  <p:tag name="INCLUDENONRESPONDERS" val="False"/>
  <p:tag name="MULTIRESPDIVISOR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TPSTANDARDS" val=""/>
  <p:tag name="EXPANDSHOWBAR" val="True"/>
  <p:tag name="TPVERSION" val="5"/>
  <p:tag name="TPFULLVERSION" val="5.2.1.3179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787F90255CB4737A9EF68156066C7A3"/>
  <p:tag name="SLIDEID" val="7787F90255CB4737A9EF68156066C7A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hospholipids have a"/>
  <p:tag name="ANSWERSALIAS" val="hydrophobic head and hydrophilic tail|smicln|hydrophilic head and hydrophobic tail"/>
  <p:tag name="TOTALRESPONSES" val="21"/>
  <p:tag name="RESPONSECOUNT" val="21"/>
  <p:tag name="SLICED" val="False"/>
  <p:tag name="RESPONSES" val="2;2;2;2;2;2;1;2;2;2;2;2;1;2;2;-;2;2;2;-;1;2;2;"/>
  <p:tag name="CHARTSTRINGSTD" val="3 18"/>
  <p:tag name="CHARTSTRINGREV" val="18 3"/>
  <p:tag name="CHARTSTRINGSTDPER" val="0.142857142857143 0.857142857142857"/>
  <p:tag name="CHARTSTRINGREVPER" val="0.857142857142857 0.142857142857143"/>
  <p:tag name="RESPONSESGATHERED" val="False"/>
  <p:tag name="ANONYMOUSTEMP" val="False"/>
  <p:tag name="VALUES" val="Incorrect|smicln|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36FE2BAC78F4DB9A28DC140943FF90D&lt;/guid&gt;&#10;        &lt;description /&gt;&#10;        &lt;date&gt;10/20/2014 12:11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69E4ACC500482A97767A799F93F13D&lt;/guid&gt;&#10;            &lt;repollguid&gt;A80CFC5F0B174B8CA27237FEE78EE69D&lt;/repollguid&gt;&#10;            &lt;sourceid&gt;4CA41C499B2F4E36B6ED16DD76AF0EEC&lt;/sourceid&gt;&#10;            &lt;questiontext&gt;4 Phospholipids contain: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731A45BF1FF7439A9A584781BA33CF87&lt;/guid&gt;&#10;                    &lt;answertext&gt;A hydrophobic polar phosphate head &amp;amp; 2 hydrophilic nonpolar fatty acid tails&lt;/answertext&gt;&#10;                    &lt;valuetype&gt;0&lt;/valuetype&gt;&#10;                &lt;/answer&gt;&#10;                &lt;answer&gt;&#10;                    &lt;guid&gt;5251764600F3489C8C949BEBDB392D31&lt;/guid&gt;&#10;                    &lt;answertext&gt;A hydrophilic polar phosphate head &amp;amp; 2 hydrophobic nonpolar fatty acid tails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75"/>
  <p:tag name="FONTSIZE" val="32"/>
  <p:tag name="BULLETTYPE" val="ppBulletArabicPeriod"/>
  <p:tag name="ANSWERTEXT" val="hydrophobic head and hydrophilic tail&#10;hydrophilic head and hydrophobic tail"/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9EE346CE3844A558F707E46EDFF27ED"/>
  <p:tag name="SLIDEID" val="F9EE346CE3844A558F707E46EDFF27E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f the following is an example of a steroid"/>
  <p:tag name="ANSWERSALIAS" val="Fatty acids|smicln|Hormones|smicln|Phospholipids|smicln|Olive Oil"/>
  <p:tag name="TOTALRESPONSES" val="19"/>
  <p:tag name="RESPONSECOUNT" val="19"/>
  <p:tag name="SLICED" val="False"/>
  <p:tag name="RESPONSES" val="2;2;2;2;2;2;2;2;2;2;2;2;3;2;-;-;2;2;2;-;2;4;-;"/>
  <p:tag name="CHARTSTRINGSTD" val="0 17 1 1"/>
  <p:tag name="CHARTSTRINGREV" val="1 1 17 0"/>
  <p:tag name="CHARTSTRINGSTDPER" val="0 0.894736842105263 0.0526315789473684 0.0526315789473684"/>
  <p:tag name="CHARTSTRINGREVPER" val="0.0526315789473684 0.0526315789473684 0.894736842105263 0"/>
  <p:tag name="RESPONSESGATHERED" val="False"/>
  <p:tag name="ANONYMOUSTEMP" val="False"/>
  <p:tag name="VALUES" val="Incorrect|smicln|Correct|smicln|Incorrect|smicln|In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9A1250CFBAD4A94B011F97B8E440DBA&lt;/guid&gt;&#10;        &lt;description /&gt;&#10;        &lt;date&gt;10/20/2014 12:00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E5B68095D144433A7DEFEFD51E28198&lt;/guid&gt;&#10;            &lt;repollguid&gt;4959FEE8CAE741E2826271AD70FB2ACA&lt;/repollguid&gt;&#10;            &lt;sourceid&gt;FA27C8BA603040C1BDDCFC6C6D280B0B&lt;/sourceid&gt;&#10;            &lt;questiontext&gt;5 Which is an example of a steroid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3374E278EA74617AB644AA5D3532F8B&lt;/guid&gt;&#10;                    &lt;answertext&gt;Fatty acids&lt;/answertext&gt;&#10;                    &lt;valuetype&gt;-1&lt;/valuetype&gt;&#10;                &lt;/answer&gt;&#10;                &lt;answer&gt;&#10;                    &lt;guid&gt;FBF50A3E17CE40D7B40DB2D7FA066393&lt;/guid&gt;&#10;                    &lt;answertext&gt;Sex hormones&lt;/answertext&gt;&#10;                    &lt;valuetype&gt;1&lt;/valuetype&gt;&#10;                &lt;/answer&gt;&#10;                &lt;answer&gt;&#10;                    &lt;guid&gt;2E7570F7EEAB44F8B42D3261E84AD76F&lt;/guid&gt;&#10;                    &lt;answertext&gt;Phospholipids&lt;/answertext&gt;&#10;                    &lt;valuetype&gt;-1&lt;/valuetype&gt;&#10;                &lt;/answer&gt;&#10;                &lt;answer&gt;&#10;                    &lt;guid&gt;E900B1338C4D42B698CD4D1352648B71&lt;/guid&gt;&#10;                    &lt;answertext&gt;Olive Oil&lt;/answertext&gt;&#10;                    &lt;valuetype&gt;-1&lt;/valuetype&gt;&#10;                &lt;/answer&gt;&#10;                &lt;answer&gt;&#10;                    &lt;guid&gt;82F5867949914E95B079E53E2654B511&lt;/guid&gt;&#10;                    &lt;answertext&gt;Triglycerid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Fatty acids&#10;Hormones&#10;Phospholipids&#10;Olive Oil"/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B0F1797FF6C40BFB19655179E1BB2D6"/>
  <p:tag name="SLIDEID" val="1B0F1797FF6C40BFB19655179E1BB2D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function of a lipid?"/>
  <p:tag name="ANSWERSALIAS" val="Stores and transfers genetic information|smicln|Stores energy|smicln|Control the rate of reactions|smicln|Help to fight disease"/>
  <p:tag name="TOTALRESPONSES" val="23"/>
  <p:tag name="RESPONSECOUNT" val="23"/>
  <p:tag name="SLICED" val="False"/>
  <p:tag name="RESPONSES" val="2;2;2;2;2;2;2;2;2;2;2;2;2;2;2;2;2;2;2;2;1;2;2;"/>
  <p:tag name="CHARTSTRINGSTD" val="1 22 0 0"/>
  <p:tag name="CHARTSTRINGREV" val="0 0 22 1"/>
  <p:tag name="CHARTSTRINGSTDPER" val="0.0434782608695652 0.956521739130435 0 0"/>
  <p:tag name="CHARTSTRINGREVPER" val="0 0 0.956521739130435 0.0434782608695652"/>
  <p:tag name="RESPONSESGATHERED" val="False"/>
  <p:tag name="ANONYMOUSTEMP" val="False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CD2FEA8A3C94EA1A0C3A165993E968D&lt;/guid&gt;&#10;        &lt;description /&gt;&#10;        &lt;date&gt;10/20/2014 12:00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95E88130874D6B8D8AC4B2FEC2FFD5&lt;/guid&gt;&#10;            &lt;repollguid&gt;8C80CD286CEE4E13ACA7F709A4CB1038&lt;/repollguid&gt;&#10;            &lt;sourceid&gt;1D9F57ED821B450CA197A71049D9B60A&lt;/sourceid&gt;&#10;            &lt;questiontext&gt;6 What is the function of a triglycerid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0D4AB546F1A4226AE51E1DC175ED1F3&lt;/guid&gt;&#10;                    &lt;answertext&gt;Stores and transfers genetic information &lt;/answertext&gt;&#10;                    &lt;valuetype&gt;-1&lt;/valuetype&gt;&#10;                &lt;/answer&gt;&#10;                &lt;answer&gt;&#10;                    &lt;guid&gt;A9D8B3714D124DDFB5B109DAA9422DE2&lt;/guid&gt;&#10;                    &lt;answertext&gt;Long term energy storage &lt;/answertext&gt;&#10;                    &lt;valuetype&gt;1&lt;/valuetype&gt;&#10;                &lt;/answer&gt;&#10;                &lt;answer&gt;&#10;                    &lt;guid&gt;24B1B0E4484C48B7A2E32F486EA68D12&lt;/guid&gt;&#10;                    &lt;answertext&gt;Control the rate of reactions &lt;/answertext&gt;&#10;                    &lt;valuetype&gt;-1&lt;/valuetype&gt;&#10;                &lt;/answer&gt;&#10;                &lt;answer&gt;&#10;                    &lt;guid&gt;F749BD7E2E1C497992E8389900BED52D&lt;/guid&gt;&#10;                    &lt;answertext&gt;Help to fight disea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106"/>
  <p:tag name="FONTSIZE" val="32"/>
  <p:tag name="BULLETTYPE" val="ppBulletArabicPeriod"/>
  <p:tag name="ANSWERTEXT" val="Stores and transfers genetic information&#10;Stores energy&#10;Control the rate of reactions&#10;Help to fight disea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35B57A7884C49D08E44FE9CACDCE145"/>
  <p:tag name="SLIDEID" val="535B57A7884C49D08E44FE9CACDCE14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Fats that have at least one double bond between Carbon atoms are called"/>
  <p:tag name="ANSWERSALIAS" val="Unsaturated|smicln|Saturated|smicln|Glycerol|smicln|Fatty Acids"/>
  <p:tag name="TOTALRESPONSES" val="22"/>
  <p:tag name="RESPONSECOUNT" val="22"/>
  <p:tag name="SLICED" val="False"/>
  <p:tag name="RESPONSES" val="1;1;1;-;1;1;1;1;1;1;1;1;3;1;1;2;1;1;1;3;1;1;3;"/>
  <p:tag name="CHARTSTRINGSTD" val="18 1 3 0"/>
  <p:tag name="CHARTSTRINGREV" val="0 3 1 18"/>
  <p:tag name="CHARTSTRINGSTDPER" val="0.818181818181818 0.0454545454545455 0.136363636363636 0"/>
  <p:tag name="CHARTSTRINGREVPER" val="0 0.136363636363636 0.0454545454545455 0.818181818181818"/>
  <p:tag name="RESPONSESGATHERED" val="False"/>
  <p:tag name="ANONYMOUSTEMP" val="False"/>
  <p:tag name="VALUES" val="Correct|smicln|Incorrect|smicln|Incorrect|smicln|In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0AACBE21080438481DCCB5B9F262662&lt;/guid&gt;&#10;        &lt;description /&gt;&#10;        &lt;date&gt;10/20/2014 12:00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00D583CC3540B59C28034FA94ED7F9&lt;/guid&gt;&#10;            &lt;repollguid&gt;E045571D7DD045F887ED5DD67DDE19F1&lt;/repollguid&gt;&#10;            &lt;sourceid&gt;324267815A694BE1A616485306F32855&lt;/sourceid&gt;&#10;            &lt;questiontext&gt;Which of the following is an example of a type of triglycerid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F024D38FEA44A239A4F55358F69AC31&lt;/guid&gt;&#10;                    &lt;answertext&gt;A fat containing 3 saturated fatty acids&lt;/answertext&gt;&#10;                    &lt;valuetype&gt;-1&lt;/valuetype&gt;&#10;                &lt;/answer&gt;&#10;                &lt;answer&gt;&#10;                    &lt;guid&gt;2A5B3A230F694EE885A675C2B041D6AC&lt;/guid&gt;&#10;                    &lt;answertext&gt;A fat containing 2 saturated fatty acids &amp;amp; 1 unsaturated fatty acid&lt;/answertext&gt;&#10;                    &lt;valuetype&gt;-1&lt;/valuetype&gt;&#10;                &lt;/answer&gt;&#10;                &lt;answer&gt;&#10;                    &lt;guid&gt;D27B361A50AE4EB49E2B062EDC65A692&lt;/guid&gt;&#10;                    &lt;answertext&gt;A fat containing 3 unsaturated fatty acids&lt;/answertext&gt;&#10;                    &lt;valuetype&gt;-1&lt;/valuetype&gt;&#10;                &lt;/answer&gt;&#10;                &lt;answer&gt;&#10;                    &lt;guid&gt;345DC2BACE994C7FB793E4851630A280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B0F1797FF6C40BFB19655179E1BB2D6"/>
  <p:tag name="SLIDEID" val="1B0F1797FF6C40BFB19655179E1BB2D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function of a lipid?"/>
  <p:tag name="ANSWERSALIAS" val="Stores and transfers genetic information|smicln|Stores energy|smicln|Control the rate of reactions|smicln|Help to fight disease"/>
  <p:tag name="TOTALRESPONSES" val="23"/>
  <p:tag name="RESPONSECOUNT" val="23"/>
  <p:tag name="SLICED" val="False"/>
  <p:tag name="RESPONSES" val="2;2;2;2;2;2;2;2;2;2;2;2;2;2;2;2;2;2;2;2;1;2;2;"/>
  <p:tag name="CHARTSTRINGSTD" val="1 22 0 0"/>
  <p:tag name="CHARTSTRINGREV" val="0 0 22 1"/>
  <p:tag name="CHARTSTRINGSTDPER" val="0.0434782608695652 0.956521739130435 0 0"/>
  <p:tag name="CHARTSTRINGREVPER" val="0 0 0.956521739130435 0.0434782608695652"/>
  <p:tag name="RESPONSESGATHERED" val="False"/>
  <p:tag name="ANONYMOUSTEMP" val="False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CD2FEA8A3C94EA1A0C3A165993E968D&lt;/guid&gt;&#10;        &lt;description /&gt;&#10;        &lt;date&gt;10/20/2014 12:00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95E88130874D6B8D8AC4B2FEC2FFD5&lt;/guid&gt;&#10;            &lt;repollguid&gt;8C80CD286CEE4E13ACA7F709A4CB1038&lt;/repollguid&gt;&#10;            &lt;sourceid&gt;1D9F57ED821B450CA197A71049D9B60A&lt;/sourceid&gt;&#10;            &lt;questiontext&gt;7 What is the function of hormones such as the steroid hormones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0D4AB546F1A4226AE51E1DC175ED1F3&lt;/guid&gt;&#10;                    &lt;answertext&gt;Stores and transfers genetic information &lt;/answertext&gt;&#10;                    &lt;valuetype&gt;1&lt;/valuetype&gt;&#10;                &lt;/answer&gt;&#10;                &lt;answer&gt;&#10;                    &lt;guid&gt;A9D8B3714D124DDFB5B109DAA9422DE2&lt;/guid&gt;&#10;                    &lt;answertext&gt;Long term energy storage &lt;/answertext&gt;&#10;                    &lt;valuetype&gt;-1&lt;/valuetype&gt;&#10;                &lt;/answer&gt;&#10;                &lt;answer&gt;&#10;                    &lt;guid&gt;24B1B0E4484C48B7A2E32F486EA68D12&lt;/guid&gt;&#10;                    &lt;answertext&gt;Control the rate of reactions &lt;/answertext&gt;&#10;                    &lt;valuetype&gt;-1&lt;/valuetype&gt;&#10;                &lt;/answer&gt;&#10;                &lt;answer&gt;&#10;                    &lt;guid&gt;F749BD7E2E1C497992E8389900BED52D&lt;/guid&gt;&#10;                    &lt;answertext&gt;Help to fight disea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106"/>
  <p:tag name="FONTSIZE" val="32"/>
  <p:tag name="BULLETTYPE" val="ppBulletArabicPeriod"/>
  <p:tag name="ANSWERTEXT" val="Stores and transfers genetic information&#10;Stores energy&#10;Control the rate of reactions&#10;Help to fight disea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B0F1797FF6C40BFB19655179E1BB2D6"/>
  <p:tag name="SLIDEID" val="1B0F1797FF6C40BFB19655179E1BB2D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function of a lipid?"/>
  <p:tag name="ANSWERSALIAS" val="Stores and transfers genetic information|smicln|Stores energy|smicln|Control the rate of reactions|smicln|Help to fight disease"/>
  <p:tag name="TOTALRESPONSES" val="23"/>
  <p:tag name="RESPONSECOUNT" val="23"/>
  <p:tag name="SLICED" val="False"/>
  <p:tag name="RESPONSES" val="2;2;2;2;2;2;2;2;2;2;2;2;2;2;2;2;2;2;2;2;1;2;2;"/>
  <p:tag name="CHARTSTRINGSTD" val="1 22 0 0"/>
  <p:tag name="CHARTSTRINGREV" val="0 0 22 1"/>
  <p:tag name="CHARTSTRINGSTDPER" val="0.0434782608695652 0.956521739130435 0 0"/>
  <p:tag name="CHARTSTRINGREVPER" val="0 0 0.956521739130435 0.0434782608695652"/>
  <p:tag name="RESPONSESGATHERED" val="False"/>
  <p:tag name="ANONYMOUSTEMP" val="False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CD2FEA8A3C94EA1A0C3A165993E968D&lt;/guid&gt;&#10;        &lt;description /&gt;&#10;        &lt;date&gt;10/20/2014 12:00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95E88130874D6B8D8AC4B2FEC2FFD5&lt;/guid&gt;&#10;            &lt;repollguid&gt;8C80CD286CEE4E13ACA7F709A4CB1038&lt;/repollguid&gt;&#10;            &lt;sourceid&gt;1D9F57ED821B450CA197A71049D9B60A&lt;/sourceid&gt;&#10;            &lt;questiontext&gt;8 What is the cholesterol considered a steroid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0D4AB546F1A4226AE51E1DC175ED1F3&lt;/guid&gt;&#10;                    &lt;answertext&gt;They have a similar hydrophobic structure&lt;/answertext&gt;&#10;                    &lt;valuetype&gt;-1&lt;/valuetype&gt;&#10;                &lt;/answer&gt;&#10;                &lt;answer&gt;&#10;                    &lt;guid&gt;A9D8B3714D124DDFB5B109DAA9422DE2&lt;/guid&gt;&#10;                    &lt;answertext&gt;The both contain rings made mostly of Carbon and Hydrogen atoms&lt;/answertext&gt;&#10;                    &lt;valuetype&gt;-1&lt;/valuetype&gt;&#10;                &lt;/answer&gt;&#10;                &lt;answer&gt;&#10;                    &lt;guid&gt;24B1B0E4484C48B7A2E32F486EA68D12&lt;/guid&gt;&#10;                    &lt;answertext&gt;They are both nonpolar covalent&lt;/answertext&gt;&#10;                    &lt;valuetype&gt;-1&lt;/valuetype&gt;&#10;                &lt;/answer&gt;&#10;                &lt;answer&gt;&#10;                    &lt;guid&gt;F749BD7E2E1C497992E8389900BED52D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106"/>
  <p:tag name="FONTSIZE" val="32"/>
  <p:tag name="BULLETTYPE" val="ppBulletArabicPeriod"/>
  <p:tag name="ANSWERTEXT" val="Stores and transfers genetic information&#10;Stores energy&#10;Control the rate of reactions&#10;Help to fight disease"/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2"/>
  <p:tag name="FONTSIZE" val="32"/>
  <p:tag name="BULLETTYPE" val="ppBulletArabicPeriod"/>
  <p:tag name="ANSWERTEXT" val="Unsaturated&#10;Saturated&#10;Glycerol&#10;Fatty Acids"/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35B57A7884C49D08E44FE9CACDCE145"/>
  <p:tag name="SLIDEID" val="535B57A7884C49D08E44FE9CACDCE14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Fats that have at least one double bond between Carbon atoms are called"/>
  <p:tag name="ANSWERSALIAS" val="Unsaturated|smicln|Saturated|smicln|Glycerol|smicln|Fatty Acids"/>
  <p:tag name="TOTALRESPONSES" val="22"/>
  <p:tag name="RESPONSECOUNT" val="22"/>
  <p:tag name="SLICED" val="False"/>
  <p:tag name="RESPONSES" val="1;1;1;-;1;1;1;1;1;1;1;1;3;1;1;2;1;1;1;3;1;1;3;"/>
  <p:tag name="CHARTSTRINGSTD" val="18 1 3 0"/>
  <p:tag name="CHARTSTRINGREV" val="0 3 1 18"/>
  <p:tag name="CHARTSTRINGSTDPER" val="0.818181818181818 0.0454545454545455 0.136363636363636 0"/>
  <p:tag name="CHARTSTRINGREVPER" val="0 0.136363636363636 0.0454545454545455 0.818181818181818"/>
  <p:tag name="RESPONSESGATHERED" val="False"/>
  <p:tag name="ANONYMOUSTEMP" val="False"/>
  <p:tag name="VALUES" val="Correct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0AACBE21080438481DCCB5B9F262662&lt;/guid&gt;&#10;        &lt;description /&gt;&#10;        &lt;date&gt;10/20/2014 12:00:2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00D583CC3540B59C28034FA94ED7F9&lt;/guid&gt;&#10;            &lt;repollguid&gt;E045571D7DD045F887ED5DD67DDE19F1&lt;/repollguid&gt;&#10;            &lt;sourceid&gt;324267815A694BE1A616485306F32855&lt;/sourceid&gt;&#10;            &lt;questiontext&gt;2 Which of the following types of fats (triglycerides) would be an oil at room temperature and would be healthier to eat since its bent carbon &amp;amp; hydrogen chains and don’t stack well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F024D38FEA44A239A4F55358F69AC31&lt;/guid&gt;&#10;                    &lt;answertext&gt;Unsaturated fat&lt;/answertext&gt;&#10;                    &lt;valuetype&gt;-1&lt;/valuetype&gt;&#10;                &lt;/answer&gt;&#10;                &lt;answer&gt;&#10;                    &lt;guid&gt;2A5B3A230F694EE885A675C2B041D6AC&lt;/guid&gt;&#10;                    &lt;answertext&gt;Saturated fat&lt;/answertext&gt;&#10;                    &lt;valuetype&gt;-1&lt;/valuetype&gt;&#10;                &lt;/answer&gt;&#10;                &lt;answer&gt;&#10;                    &lt;guid&gt;D27B361A50AE4EB49E2B062EDC65A692&lt;/guid&gt;&#10;                    &lt;answertext&gt;Monounsaturated fat&lt;/answertext&gt;&#10;                    &lt;valuetype&gt;1&lt;/valuetype&gt;&#10;                &lt;/answer&gt;&#10;                &lt;answer&gt;&#10;                    &lt;guid&gt;345DC2BACE994C7FB793E4851630A280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2"/>
  <p:tag name="FONTSIZE" val="32"/>
  <p:tag name="BULLETTYPE" val="ppBulletArabicPeriod"/>
  <p:tag name="ANSWERTEXT" val="Unsaturated&#10;Saturated&#10;Glycerol&#10;Fatty Acids"/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B70816DDC0A49789FF820F52C2FD12D"/>
  <p:tag name="SLIDEID" val="0B70816DDC0A49789FF820F52C2FD12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monomer of a lipid?"/>
  <p:tag name="ANSWERSALIAS" val="phospholipid|smicln|Cholesterol|smicln|Steroid|smicln|triglyceride"/>
  <p:tag name="TOTALRESPONSES" val="23"/>
  <p:tag name="RESPONSECOUNT" val="23"/>
  <p:tag name="SLICED" val="False"/>
  <p:tag name="RESPONSES" val="1;4;3;4;4;4;1;4;4;4;4;4;4;1;4;1;4;1;4;1;4;2;1;"/>
  <p:tag name="CHARTSTRINGSTD" val="7 1 1 14"/>
  <p:tag name="CHARTSTRINGREV" val="14 1 1 7"/>
  <p:tag name="CHARTSTRINGSTDPER" val="0.304347826086957 0.0434782608695652 0.0434782608695652 0.608695652173913"/>
  <p:tag name="CHARTSTRINGREVPER" val="0.608695652173913 0.0434782608695652 0.0434782608695652 0.304347826086957"/>
  <p:tag name="RESPONSESGATHERED" val="False"/>
  <p:tag name="ANONYMOUSTEMP" val="False"/>
  <p:tag name="VALUES" val="Incorrect|smicln|Incorrect|smicln|Incorrect|smicln|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AE5C66FEC7F4974B6B9B940277E4D66&lt;/guid&gt;&#10;        &lt;description /&gt;&#10;        &lt;date&gt;10/20/2014 12:00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F8FD1455A94C4D8762BA73F0CB6CFC&lt;/guid&gt;&#10;            &lt;repollguid&gt;C317BFD9519F4289A69D18A75A9E4EB5&lt;/repollguid&gt;&#10;            &lt;sourceid&gt;A125092040554F37A6423424868D2861&lt;/sourceid&gt;&#10;            &lt;questiontext&gt;3 Which type of lipid makes up the majority of the cell membran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8B1704BA0F74935B425C8B6E4005527&lt;/guid&gt;&#10;                    &lt;answertext&gt;phospholipids &lt;/answertext&gt;&#10;                    &lt;valuetype&gt;1&lt;/valuetype&gt;&#10;                &lt;/answer&gt;&#10;                &lt;answer&gt;&#10;                    &lt;guid&gt;10A7FA386934450299B1F1BE175484BD&lt;/guid&gt;&#10;                    &lt;answertext&gt;waxes &lt;/answertext&gt;&#10;                    &lt;valuetype&gt;-1&lt;/valuetype&gt;&#10;                &lt;/answer&gt;&#10;                &lt;answer&gt;&#10;                    &lt;guid&gt;FBC94636D5404217A6CED6FB5A54D200&lt;/guid&gt;&#10;                    &lt;answertext&gt;steroids &lt;/answertext&gt;&#10;                    &lt;valuetype&gt;-1&lt;/valuetype&gt;&#10;                &lt;/answer&gt;&#10;                &lt;answer&gt;&#10;                    &lt;guid&gt;464031134A824611B3EF6869870CDAA9&lt;/guid&gt;&#10;                    &lt;answertext&gt;triglycerid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5"/>
  <p:tag name="FONTSIZE" val="32"/>
  <p:tag name="BULLETTYPE" val="ppBulletArabicPeriod"/>
  <p:tag name="ANSWERTEXT" val="phospholipid&#10;Cholesterol&#10;Steroid&#10;triglycerid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306</TotalTime>
  <Words>302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Origin</vt:lpstr>
      <vt:lpstr>Microsoft Graph Chart</vt:lpstr>
      <vt:lpstr>Lipids FA</vt:lpstr>
      <vt:lpstr>Which of the following is an example of a type of triglyceride?</vt:lpstr>
      <vt:lpstr>2 Which of the following types of fats (triglycerides) would be an oil at room temperature and would be healthier to eat since its bent carbon &amp; hydrogen chains and don’t stack well?</vt:lpstr>
      <vt:lpstr>3 Which type of lipid makes up the majority of the cell membrane?</vt:lpstr>
      <vt:lpstr>4 Phospholipids contain:</vt:lpstr>
      <vt:lpstr>5 Which is an example of a steroid?</vt:lpstr>
      <vt:lpstr>6 What is the function of a triglyceride?</vt:lpstr>
      <vt:lpstr>7 What is the function of hormones such as the steroid hormones?</vt:lpstr>
      <vt:lpstr>8 What is the cholesterol considered a steroid?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mfcsd</dc:creator>
  <cp:lastModifiedBy>mfcsd</cp:lastModifiedBy>
  <cp:revision>29</cp:revision>
  <dcterms:created xsi:type="dcterms:W3CDTF">2011-09-19T12:33:25Z</dcterms:created>
  <dcterms:modified xsi:type="dcterms:W3CDTF">2014-10-20T16:15:56Z</dcterms:modified>
</cp:coreProperties>
</file>